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38" r:id="rId3"/>
    <p:sldId id="337" r:id="rId4"/>
    <p:sldId id="344" r:id="rId5"/>
    <p:sldId id="294" r:id="rId6"/>
    <p:sldId id="316" r:id="rId7"/>
    <p:sldId id="317" r:id="rId8"/>
    <p:sldId id="346" r:id="rId9"/>
    <p:sldId id="263" r:id="rId10"/>
    <p:sldId id="264" r:id="rId11"/>
    <p:sldId id="265" r:id="rId12"/>
    <p:sldId id="266" r:id="rId13"/>
    <p:sldId id="273" r:id="rId14"/>
    <p:sldId id="274" r:id="rId15"/>
    <p:sldId id="275" r:id="rId16"/>
    <p:sldId id="349" r:id="rId17"/>
    <p:sldId id="350" r:id="rId18"/>
    <p:sldId id="318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B"/>
    <a:srgbClr val="3278CC"/>
    <a:srgbClr val="FC24E2"/>
    <a:srgbClr val="1C1C1C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7" autoAdjust="0"/>
    <p:restoredTop sz="94660"/>
  </p:normalViewPr>
  <p:slideViewPr>
    <p:cSldViewPr>
      <p:cViewPr varScale="1">
        <p:scale>
          <a:sx n="95" d="100"/>
          <a:sy n="95" d="100"/>
        </p:scale>
        <p:origin x="9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920E-CE7F-472C-AC30-6C8AA569E624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0683-F12E-45DC-9FA2-5E73EECEB2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Verhaal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 van: https://www.buzzfeed.com/awesomer/boo-scared-you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56E-7A65-4ECF-85FE-57CA8BBB7C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8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</a:t>
            </a:r>
            <a:r>
              <a:rPr lang="en-GB" dirty="0" err="1"/>
              <a:t>foto</a:t>
            </a:r>
            <a:r>
              <a:rPr lang="en-GB" dirty="0"/>
              <a:t> is de link</a:t>
            </a:r>
            <a:r>
              <a:rPr lang="en-GB" baseline="0" dirty="0"/>
              <a:t> </a:t>
            </a:r>
            <a:r>
              <a:rPr lang="en-GB" baseline="0" dirty="0" err="1"/>
              <a:t>naar</a:t>
            </a:r>
            <a:r>
              <a:rPr lang="en-GB" baseline="0" dirty="0"/>
              <a:t> de clip. </a:t>
            </a:r>
            <a:r>
              <a:rPr lang="en-GB" baseline="0" dirty="0" err="1"/>
              <a:t>Deze</a:t>
            </a:r>
            <a:r>
              <a:rPr lang="en-GB" baseline="0" dirty="0"/>
              <a:t> </a:t>
            </a:r>
            <a:r>
              <a:rPr lang="en-GB" baseline="0" dirty="0" err="1"/>
              <a:t>tekst</a:t>
            </a:r>
            <a:r>
              <a:rPr lang="en-GB" baseline="0" dirty="0"/>
              <a:t> </a:t>
            </a:r>
            <a:r>
              <a:rPr lang="en-GB" baseline="0" dirty="0" err="1"/>
              <a:t>staat</a:t>
            </a:r>
            <a:r>
              <a:rPr lang="en-GB" baseline="0" dirty="0"/>
              <a:t> in het begin van het </a:t>
            </a:r>
            <a:r>
              <a:rPr lang="en-GB" baseline="0" dirty="0" err="1"/>
              <a:t>nummer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56E-7A65-4ECF-85FE-57CA8BBB7C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3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</a:t>
            </a:r>
            <a:r>
              <a:rPr lang="en-GB" dirty="0" err="1"/>
              <a:t>foto</a:t>
            </a:r>
            <a:r>
              <a:rPr lang="en-GB" dirty="0"/>
              <a:t> is de link</a:t>
            </a:r>
            <a:r>
              <a:rPr lang="en-GB" baseline="0" dirty="0"/>
              <a:t> </a:t>
            </a:r>
            <a:r>
              <a:rPr lang="en-GB" baseline="0" dirty="0" err="1"/>
              <a:t>naar</a:t>
            </a:r>
            <a:r>
              <a:rPr lang="en-GB" baseline="0" dirty="0"/>
              <a:t> de clip. </a:t>
            </a:r>
            <a:r>
              <a:rPr lang="en-GB" baseline="0" dirty="0" err="1"/>
              <a:t>Deze</a:t>
            </a:r>
            <a:r>
              <a:rPr lang="en-GB" baseline="0" dirty="0"/>
              <a:t> </a:t>
            </a:r>
            <a:r>
              <a:rPr lang="en-GB" baseline="0" dirty="0" err="1"/>
              <a:t>tekst</a:t>
            </a:r>
            <a:r>
              <a:rPr lang="en-GB" baseline="0" dirty="0"/>
              <a:t> </a:t>
            </a:r>
            <a:r>
              <a:rPr lang="en-GB" baseline="0" dirty="0" err="1"/>
              <a:t>staat</a:t>
            </a:r>
            <a:r>
              <a:rPr lang="en-GB" baseline="0" dirty="0"/>
              <a:t> in het begin van het </a:t>
            </a:r>
            <a:r>
              <a:rPr lang="en-GB" baseline="0" dirty="0" err="1"/>
              <a:t>nummer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56E-7A65-4ECF-85FE-57CA8BBB7CC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5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3278C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13/12/2021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878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Oral exams</a:t>
            </a:r>
            <a:endParaRPr lang="en-GB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Grammar</a:t>
            </a:r>
            <a:r>
              <a:rPr lang="nl-NL" dirty="0">
                <a:latin typeface="Candara" panose="020E0502030303020204" pitchFamily="34" charset="0"/>
              </a:rPr>
              <a:t>: Past Simple </a:t>
            </a:r>
            <a:r>
              <a:rPr lang="nl-NL" dirty="0" err="1">
                <a:latin typeface="Candara" panose="020E0502030303020204" pitchFamily="34" charset="0"/>
              </a:rPr>
              <a:t>and</a:t>
            </a:r>
            <a:r>
              <a:rPr lang="nl-NL" dirty="0">
                <a:latin typeface="Candara" panose="020E0502030303020204" pitchFamily="34" charset="0"/>
              </a:rPr>
              <a:t> Present Perfect</a:t>
            </a:r>
          </a:p>
          <a:p>
            <a:r>
              <a:rPr lang="nl-NL" dirty="0">
                <a:latin typeface="Candara" panose="020E0502030303020204" pitchFamily="34" charset="0"/>
              </a:rPr>
              <a:t>Tips </a:t>
            </a:r>
            <a:r>
              <a:rPr lang="nl-NL" dirty="0" err="1">
                <a:latin typeface="Candara" panose="020E0502030303020204" pitchFamily="34" charset="0"/>
              </a:rPr>
              <a:t>for</a:t>
            </a:r>
            <a:r>
              <a:rPr lang="nl-NL" dirty="0">
                <a:latin typeface="Candara" panose="020E0502030303020204" pitchFamily="34" charset="0"/>
              </a:rPr>
              <a:t> </a:t>
            </a:r>
            <a:r>
              <a:rPr lang="nl-NL" dirty="0" err="1">
                <a:latin typeface="Candara" panose="020E0502030303020204" pitchFamily="34" charset="0"/>
              </a:rPr>
              <a:t>listening</a:t>
            </a:r>
            <a:r>
              <a:rPr lang="nl-NL" dirty="0">
                <a:latin typeface="Candara" panose="020E0502030303020204" pitchFamily="34" charset="0"/>
              </a:rPr>
              <a:t> test</a:t>
            </a:r>
          </a:p>
          <a:p>
            <a:r>
              <a:rPr lang="en-GB" dirty="0">
                <a:latin typeface="Candara" panose="020E0502030303020204" pitchFamily="34" charset="0"/>
              </a:rPr>
              <a:t>Work on your own</a:t>
            </a:r>
            <a:endParaRPr lang="en-GB" dirty="0"/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F46135-DFEA-4560-AF37-D4DD8236F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00" y="1443108"/>
            <a:ext cx="5591000" cy="31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Duidelijk wanneer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</a:p>
          <a:p>
            <a:r>
              <a:rPr lang="en-US" sz="2000" dirty="0"/>
              <a:t>Yesterday </a:t>
            </a:r>
          </a:p>
          <a:p>
            <a:r>
              <a:rPr lang="en-US" sz="2000" dirty="0"/>
              <a:t>In 1983</a:t>
            </a:r>
          </a:p>
          <a:p>
            <a:r>
              <a:rPr lang="en-US" sz="2000" dirty="0"/>
              <a:t>Last week</a:t>
            </a:r>
          </a:p>
          <a:p>
            <a:r>
              <a:rPr lang="en-US" sz="2000" dirty="0"/>
              <a:t>Three days ago</a:t>
            </a:r>
          </a:p>
          <a:p>
            <a:r>
              <a:rPr lang="en-US" sz="2000" dirty="0"/>
              <a:t>A minute ago</a:t>
            </a:r>
          </a:p>
          <a:p>
            <a:r>
              <a:rPr lang="en-US" sz="2000" dirty="0"/>
              <a:t>When I was young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WW + </a:t>
            </a:r>
            <a:r>
              <a:rPr lang="en-GB" sz="2000" dirty="0" err="1"/>
              <a:t>ed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work</a:t>
            </a:r>
            <a:r>
              <a:rPr lang="en-GB" sz="2000" b="1" dirty="0">
                <a:solidFill>
                  <a:srgbClr val="FF0000"/>
                </a:solidFill>
              </a:rPr>
              <a:t>ed </a:t>
            </a:r>
            <a:r>
              <a:rPr lang="en-GB" sz="2000" dirty="0"/>
              <a:t>	</a:t>
            </a:r>
          </a:p>
          <a:p>
            <a:pPr marL="0" indent="0">
              <a:buNone/>
            </a:pPr>
            <a:r>
              <a:rPr lang="en-GB" sz="2000" dirty="0"/>
              <a:t>You	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She/ He/ It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</a:p>
          <a:p>
            <a:pPr marL="0" indent="0">
              <a:buNone/>
            </a:pPr>
            <a:r>
              <a:rPr lang="en-GB" sz="2000" dirty="0"/>
              <a:t>We	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They	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  <a:endParaRPr lang="en-GB" sz="2000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94847"/>
            <a:ext cx="1800200" cy="130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86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Irregular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Irregular verbs</a:t>
            </a:r>
          </a:p>
          <a:p>
            <a:r>
              <a:rPr lang="en-GB" dirty="0"/>
              <a:t>We also have them in the Dutch language</a:t>
            </a:r>
          </a:p>
          <a:p>
            <a:r>
              <a:rPr lang="en-GB" dirty="0"/>
              <a:t>Regular rule doesn’t apply</a:t>
            </a:r>
          </a:p>
          <a:p>
            <a:r>
              <a:rPr lang="en-GB" dirty="0"/>
              <a:t>Have to learn by heart</a:t>
            </a:r>
          </a:p>
          <a:p>
            <a:r>
              <a:rPr lang="en-GB" dirty="0"/>
              <a:t>There are about 150 – only have to learn 30 (hand out)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7032"/>
            <a:ext cx="4000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1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Irregular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B:</a:t>
            </a:r>
          </a:p>
          <a:p>
            <a:r>
              <a:rPr lang="en-GB" dirty="0"/>
              <a:t>Look at the list of irregular verbs </a:t>
            </a:r>
          </a:p>
          <a:p>
            <a:r>
              <a:rPr lang="en-GB" dirty="0"/>
              <a:t>Read the story again and circle the irregular verbs in the past tense.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C + D:</a:t>
            </a:r>
          </a:p>
          <a:p>
            <a:r>
              <a:rPr lang="en-GB" dirty="0"/>
              <a:t>Make the assignments on your own</a:t>
            </a:r>
          </a:p>
          <a:p>
            <a:r>
              <a:rPr lang="en-GB" dirty="0"/>
              <a:t>We will check in 5 minutes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Assignment E</a:t>
            </a:r>
          </a:p>
          <a:p>
            <a:r>
              <a:rPr lang="en-GB" dirty="0"/>
              <a:t>Make the assignments on your own</a:t>
            </a:r>
          </a:p>
          <a:p>
            <a:r>
              <a:rPr lang="en-GB" dirty="0"/>
              <a:t>We will check in 5 minutes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1111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Perfect – Example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Past Simple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Present Perfect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48" y="1412776"/>
            <a:ext cx="55833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3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Perfect – Example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Past Simple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Present Perfect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48" y="1412776"/>
            <a:ext cx="55833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3491880" y="1772816"/>
            <a:ext cx="792088" cy="72008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6228184" y="2348880"/>
            <a:ext cx="194421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90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Perfect – Example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Past Simple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Present Perfect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48" y="1412776"/>
            <a:ext cx="55833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al 5"/>
          <p:cNvSpPr/>
          <p:nvPr/>
        </p:nvSpPr>
        <p:spPr>
          <a:xfrm>
            <a:off x="5148064" y="5229200"/>
            <a:ext cx="1728192" cy="7920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al 6"/>
          <p:cNvSpPr/>
          <p:nvPr/>
        </p:nvSpPr>
        <p:spPr>
          <a:xfrm>
            <a:off x="4283968" y="5809808"/>
            <a:ext cx="3168352" cy="7920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9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71CEEFA-9012-4ED0-9B66-27C26172F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61775"/>
              </p:ext>
            </p:extLst>
          </p:nvPr>
        </p:nvGraphicFramePr>
        <p:xfrm>
          <a:off x="539552" y="476672"/>
          <a:ext cx="8136904" cy="60353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497760845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17113382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482484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60716469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Past Simple              </a:t>
                      </a:r>
                      <a:r>
                        <a:rPr lang="en-GB" sz="1800" b="1" i="1" dirty="0" err="1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Ik</a:t>
                      </a:r>
                      <a:r>
                        <a:rPr lang="en-GB" sz="1800" b="1" i="1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GB" sz="1800" b="1" i="1" dirty="0" err="1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werkte</a:t>
                      </a:r>
                      <a:endParaRPr lang="nl-NL" sz="1800" dirty="0">
                        <a:solidFill>
                          <a:srgbClr val="FFD44B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Present Perfect </a:t>
                      </a:r>
                      <a:r>
                        <a:rPr lang="nl-NL" sz="1800" b="1" i="1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Ik heb gewerkt</a:t>
                      </a:r>
                      <a:endParaRPr lang="nl-NL" sz="1800" b="1" dirty="0">
                        <a:solidFill>
                          <a:srgbClr val="FFD44B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037720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When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Duidelijk wanneer het gebeurd is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Onduidelijk wanneer het gebeurd is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82609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7627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Rule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ww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 + 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Have/ has +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ww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 + 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865441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911039"/>
                  </a:ext>
                </a:extLst>
              </a:tr>
              <a:tr h="3329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Uitzonderingen</a:t>
                      </a: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op de regel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400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Irregular</a:t>
                      </a: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nl-NL" sz="1400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verbs</a:t>
                      </a: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 (onregelmatige werkwoorden) zijn allemaal verschillend en moet je uit je hoofd leren. Krijg je op stencil.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37029"/>
                  </a:ext>
                </a:extLst>
              </a:tr>
              <a:tr h="3329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75502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How                                        I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ed</a:t>
                      </a:r>
                      <a:endParaRPr lang="nl-NL" sz="1400" dirty="0">
                        <a:solidFill>
                          <a:srgbClr val="FFD44B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have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8454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You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have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0389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She / He / It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has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4691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We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have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8063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They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have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work</a:t>
                      </a:r>
                      <a:r>
                        <a:rPr lang="en-GB" sz="1400" dirty="0">
                          <a:solidFill>
                            <a:srgbClr val="FFD44B"/>
                          </a:solidFill>
                          <a:effectLst/>
                          <a:latin typeface="Candara" panose="020E0502030303020204" pitchFamily="34" charset="0"/>
                        </a:rPr>
                        <a:t>ed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62411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40641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Indicator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- Yesterday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For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nl-NL" sz="1400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Already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470249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- In 1983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Yet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nl-NL" sz="1400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8710541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- Last week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Never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nl-NL" sz="1400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721407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- Three days ago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Ever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nl-NL" sz="1400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Recently</a:t>
                      </a: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90870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- A minute ago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Just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9067622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- When I was young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64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96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Irregular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F + G + H:</a:t>
            </a:r>
          </a:p>
          <a:p>
            <a:r>
              <a:rPr lang="en-GB" dirty="0"/>
              <a:t>Make the assignments on your own</a:t>
            </a:r>
          </a:p>
          <a:p>
            <a:r>
              <a:rPr lang="en-GB" dirty="0"/>
              <a:t>We will check in 5 minutes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Assignment I</a:t>
            </a:r>
          </a:p>
          <a:p>
            <a:r>
              <a:rPr lang="en-GB" dirty="0"/>
              <a:t>Only level 3 + 4 students</a:t>
            </a:r>
          </a:p>
          <a:p>
            <a:r>
              <a:rPr lang="en-GB" dirty="0"/>
              <a:t>Make the assignments on your own</a:t>
            </a:r>
          </a:p>
          <a:p>
            <a:r>
              <a:rPr lang="en-GB" dirty="0"/>
              <a:t>We will check in 10 minutes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9899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E6E320-95A6-4593-998A-DDADAA75EBD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Preparation</a:t>
            </a:r>
            <a:r>
              <a:rPr lang="nl-NL" dirty="0"/>
              <a:t> Oral </a:t>
            </a:r>
            <a:r>
              <a:rPr lang="nl-NL" dirty="0" err="1"/>
              <a:t>Exam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30F825-49EC-4B37-ABAC-963485A6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err="1"/>
              <a:t>Main</a:t>
            </a:r>
            <a:r>
              <a:rPr lang="nl-NL" sz="1600" b="1" dirty="0"/>
              <a:t> information</a:t>
            </a:r>
          </a:p>
          <a:p>
            <a:r>
              <a:rPr lang="nl-NL" sz="1600" dirty="0"/>
              <a:t>Time</a:t>
            </a:r>
          </a:p>
          <a:p>
            <a:pPr lvl="1"/>
            <a:r>
              <a:rPr lang="nl-NL" sz="1600" dirty="0"/>
              <a:t>Level 2: 4 – 6 minutes</a:t>
            </a:r>
          </a:p>
          <a:p>
            <a:pPr lvl="1"/>
            <a:r>
              <a:rPr lang="nl-NL" sz="1600" dirty="0"/>
              <a:t>Level 3: 5 – 7 minutes</a:t>
            </a:r>
          </a:p>
          <a:p>
            <a:pPr lvl="1"/>
            <a:r>
              <a:rPr lang="nl-NL" sz="1600" dirty="0"/>
              <a:t>Level 4: 6 – 8 minutes</a:t>
            </a:r>
          </a:p>
          <a:p>
            <a:endParaRPr lang="nl-NL" sz="1600" dirty="0"/>
          </a:p>
          <a:p>
            <a:r>
              <a:rPr lang="nl-NL" sz="1600" dirty="0"/>
              <a:t>Topic: </a:t>
            </a:r>
            <a:r>
              <a:rPr lang="nl-NL" sz="1600" dirty="0" err="1"/>
              <a:t>Your</a:t>
            </a:r>
            <a:r>
              <a:rPr lang="nl-NL" sz="1600" dirty="0"/>
              <a:t> </a:t>
            </a:r>
            <a:r>
              <a:rPr lang="nl-NL" sz="1600" dirty="0" err="1"/>
              <a:t>choice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 err="1"/>
              <a:t>Materials</a:t>
            </a:r>
            <a:endParaRPr lang="nl-NL" sz="1600" dirty="0"/>
          </a:p>
          <a:p>
            <a:pPr lvl="1"/>
            <a:r>
              <a:rPr lang="nl-NL" sz="1600" dirty="0" err="1"/>
              <a:t>Powerpoint</a:t>
            </a:r>
            <a:endParaRPr lang="nl-NL" sz="1600" dirty="0"/>
          </a:p>
          <a:p>
            <a:pPr lvl="1"/>
            <a:r>
              <a:rPr lang="nl-NL" sz="1600" dirty="0"/>
              <a:t>Pictures</a:t>
            </a:r>
          </a:p>
          <a:p>
            <a:pPr lvl="1"/>
            <a:r>
              <a:rPr lang="nl-NL" sz="1600" dirty="0" err="1"/>
              <a:t>Other</a:t>
            </a:r>
            <a:r>
              <a:rPr lang="nl-NL" sz="1600" dirty="0"/>
              <a:t> </a:t>
            </a:r>
            <a:r>
              <a:rPr lang="nl-NL" sz="1600" dirty="0" err="1"/>
              <a:t>things</a:t>
            </a: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8AF166-8310-4F7A-A487-DE04D078D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When</a:t>
            </a:r>
          </a:p>
          <a:p>
            <a:r>
              <a:rPr lang="en-GB" sz="1600" dirty="0"/>
              <a:t>Choose a date</a:t>
            </a:r>
          </a:p>
          <a:p>
            <a:r>
              <a:rPr lang="en-GB" sz="1600" dirty="0"/>
              <a:t>Delayed = resit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What to do</a:t>
            </a:r>
            <a:endParaRPr lang="en-GB" sz="1600" dirty="0"/>
          </a:p>
          <a:p>
            <a:r>
              <a:rPr lang="en-GB" sz="1600" dirty="0"/>
              <a:t>Make mind map</a:t>
            </a:r>
          </a:p>
          <a:p>
            <a:r>
              <a:rPr lang="en-GB" sz="1600" dirty="0"/>
              <a:t>Make </a:t>
            </a:r>
            <a:r>
              <a:rPr lang="en-GB" sz="1600" dirty="0" err="1"/>
              <a:t>powerpoint</a:t>
            </a:r>
            <a:endParaRPr lang="en-GB" sz="1600" dirty="0"/>
          </a:p>
          <a:p>
            <a:r>
              <a:rPr lang="en-GB" sz="1600" dirty="0"/>
              <a:t>Create wordlist </a:t>
            </a:r>
          </a:p>
          <a:p>
            <a:r>
              <a:rPr lang="en-GB" sz="1600" dirty="0"/>
              <a:t>Ask each other for help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E49182-8788-4D6D-8C93-5C555C84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435856"/>
            <a:ext cx="3250704" cy="21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r>
              <a:rPr lang="nl-NL" dirty="0"/>
              <a:t> DV21A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F9CA2-51E0-43D2-B366-8785288F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Planning oral exams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Week	Date	Name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	-	-</a:t>
            </a:r>
          </a:p>
          <a:p>
            <a:pPr marL="0" indent="0">
              <a:buNone/>
            </a:pPr>
            <a:r>
              <a:rPr lang="en-US" dirty="0"/>
              <a:t>4	15-12	Arjan, Huub, </a:t>
            </a:r>
            <a:r>
              <a:rPr lang="en-US" dirty="0" err="1"/>
              <a:t>Yessie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	21-12	Amir, Luuk</a:t>
            </a:r>
          </a:p>
          <a:p>
            <a:pPr marL="0" indent="0">
              <a:buNone/>
            </a:pPr>
            <a:r>
              <a:rPr lang="en-US" dirty="0"/>
              <a:t>6	12-01	</a:t>
            </a:r>
            <a:r>
              <a:rPr lang="en-US" b="1" dirty="0"/>
              <a:t>TEST VOCAB + GRAMMAR UNIT 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	19-01	Indy, Sem, Paola</a:t>
            </a:r>
          </a:p>
          <a:p>
            <a:pPr marL="0" indent="0">
              <a:buNone/>
            </a:pPr>
            <a:r>
              <a:rPr lang="en-US" dirty="0"/>
              <a:t>8	25-01	Britt, </a:t>
            </a:r>
            <a:r>
              <a:rPr lang="en-US" dirty="0" err="1"/>
              <a:t>Rens</a:t>
            </a:r>
            <a:r>
              <a:rPr lang="en-US" dirty="0"/>
              <a:t>, </a:t>
            </a:r>
            <a:r>
              <a:rPr lang="en-US" dirty="0" err="1"/>
              <a:t>Zenja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	1-02	</a:t>
            </a:r>
            <a:r>
              <a:rPr lang="en-US" dirty="0" err="1"/>
              <a:t>Meyke</a:t>
            </a:r>
            <a:r>
              <a:rPr lang="en-US" dirty="0"/>
              <a:t>, </a:t>
            </a:r>
            <a:r>
              <a:rPr lang="en-US" dirty="0" err="1"/>
              <a:t>Myrthe</a:t>
            </a:r>
            <a:r>
              <a:rPr lang="en-US" dirty="0"/>
              <a:t>, Anouk</a:t>
            </a:r>
          </a:p>
          <a:p>
            <a:pPr marL="0" indent="0">
              <a:buNone/>
            </a:pPr>
            <a:r>
              <a:rPr lang="en-US" dirty="0"/>
              <a:t>10	9-02	</a:t>
            </a:r>
            <a:r>
              <a:rPr lang="en-US" b="1" dirty="0"/>
              <a:t>TEST VOCAB + GRAMMAR UNIT 3 + LISTENING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r>
              <a:rPr lang="nl-NL" dirty="0"/>
              <a:t> HO21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F9CA2-51E0-43D2-B366-8785288F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Planning oral exams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Week	Date	Name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	-	-</a:t>
            </a:r>
          </a:p>
          <a:p>
            <a:pPr marL="0" indent="0">
              <a:buNone/>
            </a:pPr>
            <a:r>
              <a:rPr lang="en-US" dirty="0"/>
              <a:t>4	-	-</a:t>
            </a:r>
          </a:p>
          <a:p>
            <a:pPr marL="0" indent="0">
              <a:buNone/>
            </a:pPr>
            <a:r>
              <a:rPr lang="en-US" dirty="0"/>
              <a:t>5	-	-</a:t>
            </a:r>
          </a:p>
          <a:p>
            <a:pPr marL="0" indent="0">
              <a:buNone/>
            </a:pPr>
            <a:r>
              <a:rPr lang="en-US" dirty="0"/>
              <a:t>6	12-01	Bart</a:t>
            </a:r>
          </a:p>
          <a:p>
            <a:pPr marL="0" indent="0">
              <a:buNone/>
            </a:pPr>
            <a:r>
              <a:rPr lang="en-US" dirty="0"/>
              <a:t>7	19-01	Lars, Ronnie</a:t>
            </a:r>
          </a:p>
          <a:p>
            <a:pPr marL="0" indent="0">
              <a:buNone/>
            </a:pPr>
            <a:r>
              <a:rPr lang="en-US" dirty="0"/>
              <a:t>8	26-1	</a:t>
            </a:r>
            <a:r>
              <a:rPr lang="en-US" dirty="0" err="1"/>
              <a:t>Rens</a:t>
            </a:r>
            <a:r>
              <a:rPr lang="en-US" dirty="0"/>
              <a:t>, </a:t>
            </a:r>
            <a:r>
              <a:rPr lang="en-US"/>
              <a:t>Jop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	2-02	</a:t>
            </a:r>
            <a:r>
              <a:rPr lang="en-US" i="1" dirty="0"/>
              <a:t>No class </a:t>
            </a:r>
            <a:r>
              <a:rPr lang="en-US" i="1" dirty="0" err="1"/>
              <a:t>studiedag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10	9-02	 Sam, Ryan + </a:t>
            </a:r>
            <a:r>
              <a:rPr lang="en-US" b="1" dirty="0"/>
              <a:t>TEST VOCAB + GRAMMAR UNIT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4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Past		               Present			</a:t>
            </a:r>
            <a:r>
              <a:rPr lang="nl-NL" b="1" dirty="0" err="1">
                <a:solidFill>
                  <a:schemeClr val="tx1"/>
                </a:solidFill>
                <a:latin typeface="Candara" panose="020E0502030303020204" pitchFamily="34" charset="0"/>
              </a:rPr>
              <a:t>Future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7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175231" y="1916832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Looking Ahead to Future Communication | HowStuffWorks">
            <a:extLst>
              <a:ext uri="{FF2B5EF4-FFF2-40B4-BE49-F238E27FC236}">
                <a16:creationId xmlns:a16="http://schemas.microsoft.com/office/drawing/2014/main" id="{87F6C3E9-1036-4046-88D1-0E858C93AF6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869"/>
          <a:stretch/>
        </p:blipFill>
        <p:spPr bwMode="auto">
          <a:xfrm>
            <a:off x="6094511" y="2492896"/>
            <a:ext cx="2592289" cy="1872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4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	Past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91771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220072" y="3047632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Present	Perfect</a:t>
            </a: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220072" y="1371691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Past Simple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175230" y="1371690"/>
            <a:ext cx="3312368" cy="43615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RECHTS 4">
            <a:extLst>
              <a:ext uri="{FF2B5EF4-FFF2-40B4-BE49-F238E27FC236}">
                <a16:creationId xmlns:a16="http://schemas.microsoft.com/office/drawing/2014/main" id="{D3DD963C-CC54-4A08-86A4-47BA2C1C7634}"/>
              </a:ext>
            </a:extLst>
          </p:cNvPr>
          <p:cNvSpPr/>
          <p:nvPr/>
        </p:nvSpPr>
        <p:spPr>
          <a:xfrm rot="20104072">
            <a:off x="3188276" y="1772606"/>
            <a:ext cx="1862308" cy="720081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JL-RECHTS 8">
            <a:extLst>
              <a:ext uri="{FF2B5EF4-FFF2-40B4-BE49-F238E27FC236}">
                <a16:creationId xmlns:a16="http://schemas.microsoft.com/office/drawing/2014/main" id="{114D09CA-CAB6-404D-9764-A9246E5BC6A4}"/>
              </a:ext>
            </a:extLst>
          </p:cNvPr>
          <p:cNvSpPr/>
          <p:nvPr/>
        </p:nvSpPr>
        <p:spPr>
          <a:xfrm>
            <a:off x="3204191" y="3066957"/>
            <a:ext cx="1871865" cy="720081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6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	Past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91771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220072" y="3047632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Present	Perfect</a:t>
            </a: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220072" y="1371691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Past Simple</a:t>
            </a: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EEBE113-4CE6-4DB1-8748-93ADB9CD88AA}"/>
              </a:ext>
            </a:extLst>
          </p:cNvPr>
          <p:cNvSpPr txBox="1">
            <a:spLocks/>
          </p:cNvSpPr>
          <p:nvPr/>
        </p:nvSpPr>
        <p:spPr>
          <a:xfrm>
            <a:off x="5220072" y="2204641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FF0000"/>
                </a:solidFill>
              </a:rPr>
              <a:t>Duidelijk wanneer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F5E2598-0656-4596-80CE-FEA7B0C4DB7F}"/>
              </a:ext>
            </a:extLst>
          </p:cNvPr>
          <p:cNvSpPr txBox="1">
            <a:spLocks/>
          </p:cNvSpPr>
          <p:nvPr/>
        </p:nvSpPr>
        <p:spPr>
          <a:xfrm>
            <a:off x="5220072" y="3904482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FF0000"/>
                </a:solidFill>
              </a:rPr>
              <a:t>Onduidelijk wanneer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3" name="PIJL-RECHTS 4">
            <a:extLst>
              <a:ext uri="{FF2B5EF4-FFF2-40B4-BE49-F238E27FC236}">
                <a16:creationId xmlns:a16="http://schemas.microsoft.com/office/drawing/2014/main" id="{8525CEB3-8774-405F-9A40-CE2640FB0DFC}"/>
              </a:ext>
            </a:extLst>
          </p:cNvPr>
          <p:cNvSpPr/>
          <p:nvPr/>
        </p:nvSpPr>
        <p:spPr>
          <a:xfrm rot="20104072">
            <a:off x="3188276" y="1772606"/>
            <a:ext cx="1862308" cy="720081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JL-RECHTS 8">
            <a:extLst>
              <a:ext uri="{FF2B5EF4-FFF2-40B4-BE49-F238E27FC236}">
                <a16:creationId xmlns:a16="http://schemas.microsoft.com/office/drawing/2014/main" id="{05548025-9DA0-4616-991C-E01CEC05AD62}"/>
              </a:ext>
            </a:extLst>
          </p:cNvPr>
          <p:cNvSpPr/>
          <p:nvPr/>
        </p:nvSpPr>
        <p:spPr>
          <a:xfrm>
            <a:off x="3204191" y="3066957"/>
            <a:ext cx="1871865" cy="720081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al 11"/>
          <p:cNvSpPr/>
          <p:nvPr/>
        </p:nvSpPr>
        <p:spPr>
          <a:xfrm>
            <a:off x="175230" y="1371690"/>
            <a:ext cx="3312368" cy="44335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77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	Past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91771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JL-RECHTS 4"/>
          <p:cNvSpPr/>
          <p:nvPr/>
        </p:nvSpPr>
        <p:spPr>
          <a:xfrm rot="20104072">
            <a:off x="3188276" y="1772606"/>
            <a:ext cx="1862308" cy="720081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-RECHTS 8"/>
          <p:cNvSpPr/>
          <p:nvPr/>
        </p:nvSpPr>
        <p:spPr>
          <a:xfrm>
            <a:off x="3204191" y="3066957"/>
            <a:ext cx="1871865" cy="720081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220072" y="3088127"/>
            <a:ext cx="3477072" cy="516344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Present	Perfect</a:t>
            </a: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220072" y="1310344"/>
            <a:ext cx="3477072" cy="516344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Past Simple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175230" y="1371690"/>
            <a:ext cx="3312368" cy="44335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EEBE113-4CE6-4DB1-8748-93ADB9CD88AA}"/>
              </a:ext>
            </a:extLst>
          </p:cNvPr>
          <p:cNvSpPr txBox="1">
            <a:spLocks/>
          </p:cNvSpPr>
          <p:nvPr/>
        </p:nvSpPr>
        <p:spPr>
          <a:xfrm>
            <a:off x="5220072" y="1930581"/>
            <a:ext cx="3477072" cy="516344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FF0000"/>
                </a:solidFill>
              </a:rPr>
              <a:t>Duidelijk wanneer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F5E2598-0656-4596-80CE-FEA7B0C4DB7F}"/>
              </a:ext>
            </a:extLst>
          </p:cNvPr>
          <p:cNvSpPr txBox="1">
            <a:spLocks/>
          </p:cNvSpPr>
          <p:nvPr/>
        </p:nvSpPr>
        <p:spPr>
          <a:xfrm>
            <a:off x="5209728" y="3705807"/>
            <a:ext cx="3477072" cy="516344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FF0000"/>
                </a:solidFill>
              </a:rPr>
              <a:t>Onduidelijk wanneer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4A197D9-D82B-48C8-A8CA-5AB6E2E8EE93}"/>
              </a:ext>
            </a:extLst>
          </p:cNvPr>
          <p:cNvSpPr txBox="1">
            <a:spLocks/>
          </p:cNvSpPr>
          <p:nvPr/>
        </p:nvSpPr>
        <p:spPr>
          <a:xfrm>
            <a:off x="5223865" y="4311232"/>
            <a:ext cx="3477072" cy="516344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B0F0"/>
                </a:solidFill>
              </a:rPr>
              <a:t>Ik </a:t>
            </a:r>
            <a:r>
              <a:rPr lang="nl-NL" b="1" u="sng" dirty="0">
                <a:solidFill>
                  <a:srgbClr val="00B0F0"/>
                </a:solidFill>
              </a:rPr>
              <a:t>heb</a:t>
            </a:r>
            <a:r>
              <a:rPr lang="nl-NL" b="1" dirty="0">
                <a:solidFill>
                  <a:srgbClr val="00B0F0"/>
                </a:solidFill>
              </a:rPr>
              <a:t> een eind </a:t>
            </a:r>
            <a:r>
              <a:rPr lang="nl-NL" b="1" u="sng" dirty="0">
                <a:solidFill>
                  <a:srgbClr val="00B0F0"/>
                </a:solidFill>
              </a:rPr>
              <a:t>gefietst</a:t>
            </a:r>
            <a:endParaRPr lang="nl-NL" u="sng" dirty="0">
              <a:solidFill>
                <a:srgbClr val="00B0F0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044C03C-A5A4-41D7-84B0-C669B755F2D7}"/>
              </a:ext>
            </a:extLst>
          </p:cNvPr>
          <p:cNvSpPr txBox="1">
            <a:spLocks/>
          </p:cNvSpPr>
          <p:nvPr/>
        </p:nvSpPr>
        <p:spPr>
          <a:xfrm>
            <a:off x="5220072" y="2508076"/>
            <a:ext cx="3477072" cy="516344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B0F0"/>
                </a:solidFill>
              </a:rPr>
              <a:t>Gisteren </a:t>
            </a:r>
            <a:r>
              <a:rPr lang="nl-NL" b="1" u="sng" dirty="0">
                <a:solidFill>
                  <a:srgbClr val="00B0F0"/>
                </a:solidFill>
              </a:rPr>
              <a:t>fietste</a:t>
            </a:r>
            <a:r>
              <a:rPr lang="nl-NL" b="1" dirty="0">
                <a:solidFill>
                  <a:srgbClr val="00B0F0"/>
                </a:solidFill>
              </a:rPr>
              <a:t> ik naar school</a:t>
            </a:r>
            <a:endParaRPr lang="nl-N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0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Simple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pPr marL="0" indent="0">
              <a:buNone/>
            </a:pPr>
            <a:r>
              <a:rPr lang="en-GB" dirty="0"/>
              <a:t>Listen to the story and underline the verbs in the past tense on your worksheet.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Make this assignment on your </a:t>
            </a:r>
          </a:p>
          <a:p>
            <a:pPr marL="0" indent="0">
              <a:buNone/>
            </a:pPr>
            <a:r>
              <a:rPr lang="en-GB" i="1" dirty="0"/>
              <a:t>own.</a:t>
            </a:r>
          </a:p>
          <a:p>
            <a:pPr marL="0" indent="0">
              <a:buNone/>
            </a:pPr>
            <a:r>
              <a:rPr lang="en-GB" i="1" dirty="0"/>
              <a:t>We will check the assignment </a:t>
            </a:r>
          </a:p>
          <a:p>
            <a:pPr marL="0" indent="0">
              <a:buNone/>
            </a:pPr>
            <a:r>
              <a:rPr lang="en-GB" i="1" dirty="0"/>
              <a:t>together.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852936"/>
            <a:ext cx="4458072" cy="33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18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716</Words>
  <Application>Microsoft Office PowerPoint</Application>
  <PresentationFormat>Diavoorstelling (4:3)</PresentationFormat>
  <Paragraphs>234</Paragraphs>
  <Slides>18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Candara</vt:lpstr>
      <vt:lpstr>Kantoorthema</vt:lpstr>
      <vt:lpstr>Timeline</vt:lpstr>
      <vt:lpstr>Preparation Oral Exam</vt:lpstr>
      <vt:lpstr>Oral exams DV21A</vt:lpstr>
      <vt:lpstr>Oral exams HO21</vt:lpstr>
      <vt:lpstr>Past Tense</vt:lpstr>
      <vt:lpstr>Past Tense</vt:lpstr>
      <vt:lpstr>Past Tense</vt:lpstr>
      <vt:lpstr>Past Tense</vt:lpstr>
      <vt:lpstr>Past Simple</vt:lpstr>
      <vt:lpstr>Past Simple – Regular verbs </vt:lpstr>
      <vt:lpstr>Past Simple – Irregular verbs </vt:lpstr>
      <vt:lpstr>Past Simple – Regular and Irregular verbs </vt:lpstr>
      <vt:lpstr>Present Perfect – Example</vt:lpstr>
      <vt:lpstr>Present Perfect – Example</vt:lpstr>
      <vt:lpstr>Present Perfect – Example</vt:lpstr>
      <vt:lpstr>PowerPoint-presentatie</vt:lpstr>
      <vt:lpstr>Past Simple – Regular and Irregular verbs 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 - Hornman</cp:lastModifiedBy>
  <cp:revision>103</cp:revision>
  <dcterms:created xsi:type="dcterms:W3CDTF">2017-08-29T19:23:49Z</dcterms:created>
  <dcterms:modified xsi:type="dcterms:W3CDTF">2021-12-13T20:35:40Z</dcterms:modified>
</cp:coreProperties>
</file>